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0" r:id="rId3"/>
    <p:sldId id="271" r:id="rId4"/>
    <p:sldId id="275" r:id="rId5"/>
    <p:sldId id="276" r:id="rId6"/>
    <p:sldId id="274" r:id="rId7"/>
    <p:sldId id="264" r:id="rId8"/>
    <p:sldId id="265" r:id="rId9"/>
    <p:sldId id="269" r:id="rId10"/>
    <p:sldId id="272" r:id="rId11"/>
    <p:sldId id="268" r:id="rId12"/>
    <p:sldId id="261" r:id="rId13"/>
    <p:sldId id="277" r:id="rId14"/>
    <p:sldId id="273" r:id="rId15"/>
    <p:sldId id="263" r:id="rId16"/>
    <p:sldId id="270" r:id="rId17"/>
    <p:sldId id="267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 Herzog" initials="" lastIdx="6" clrIdx="0"/>
  <p:cmAuthor id="1" name="Microsoft" initials="" lastIdx="2" clrIdx="1"/>
  <p:cmAuthor id="2" name="Jack Roberts" initials="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F592D"/>
    <a:srgbClr val="990000"/>
    <a:srgbClr val="006699"/>
    <a:srgbClr val="336699"/>
    <a:srgbClr val="CC3300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0" autoAdjust="0"/>
    <p:restoredTop sz="94733" autoAdjust="0"/>
  </p:normalViewPr>
  <p:slideViewPr>
    <p:cSldViewPr>
      <p:cViewPr varScale="1">
        <p:scale>
          <a:sx n="117" d="100"/>
          <a:sy n="117" d="100"/>
        </p:scale>
        <p:origin x="17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defTabSz="93136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987" y="0"/>
            <a:ext cx="303741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algn="r" defTabSz="93136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216"/>
            <a:ext cx="303741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defTabSz="93136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987" y="8832216"/>
            <a:ext cx="303741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algn="r" defTabSz="931365" eaLnBrk="1" hangingPunct="1">
              <a:defRPr sz="1200">
                <a:latin typeface="Times New Roman" pitchFamily="18" charset="0"/>
              </a:defRPr>
            </a:lvl1pPr>
          </a:lstStyle>
          <a:p>
            <a:fld id="{235F8FEC-FD79-41B7-A21A-B128200373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19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defTabSz="93136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987" y="0"/>
            <a:ext cx="303741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algn="r" defTabSz="93136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974" y="4416108"/>
            <a:ext cx="5142455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16"/>
            <a:ext cx="303741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defTabSz="93136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987" y="8832216"/>
            <a:ext cx="303741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algn="r" defTabSz="931365" eaLnBrk="1" hangingPunct="1">
              <a:defRPr sz="1200">
                <a:latin typeface="Times New Roman" pitchFamily="18" charset="0"/>
              </a:defRPr>
            </a:lvl1pPr>
          </a:lstStyle>
          <a:p>
            <a:fld id="{15F59941-7C0C-4676-87E9-1A5D0C001C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17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9941-7C0C-4676-87E9-1A5D0C001C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K, 1,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F711D-B354-4137-9E09-D962A0934B2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F711D-B354-4137-9E09-D962A0934B2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9941-7C0C-4676-87E9-1A5D0C001C0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9941-7C0C-4676-87E9-1A5D0C001C0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22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9941-7C0C-4676-87E9-1A5D0C001C0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9941-7C0C-4676-87E9-1A5D0C001C0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9941-7C0C-4676-87E9-1A5D0C001C0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9941-7C0C-4676-87E9-1A5D0C001C0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9941-7C0C-4676-87E9-1A5D0C001C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F711D-B354-4137-9E09-D962A0934B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F711D-B354-4137-9E09-D962A0934B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1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9941-7C0C-4676-87E9-1A5D0C001C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9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9941-7C0C-4676-87E9-1A5D0C001C0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4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9941-7C0C-4676-87E9-1A5D0C001C0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9941-7C0C-4676-87E9-1A5D0C001C0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9941-7C0C-4676-87E9-1A5D0C001C0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20" name="Rectangle 140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2640013"/>
            <a:ext cx="6019800" cy="1230312"/>
          </a:xfrm>
        </p:spPr>
        <p:txBody>
          <a:bodyPr/>
          <a:lstStyle>
            <a:lvl1pPr algn="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421" name="Rectangle 1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90800" y="3867150"/>
            <a:ext cx="6019800" cy="685800"/>
          </a:xfrm>
        </p:spPr>
        <p:txBody>
          <a:bodyPr/>
          <a:lstStyle>
            <a:lvl1pPr marL="0" indent="0" algn="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7422" name="Rectangle 14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7423" name="Rectangle 14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7424" name="Rectangle 14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8EC024-9B2A-457E-A214-D51C79564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E30D-495C-4391-8E09-484321729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20002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848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40BB8-372E-43B4-80B6-8DAF670970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157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/>
          <a:p>
            <a:r>
              <a:rPr lang="en-US"/>
              <a:t>Click icon to add clip 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228600" y="6324600"/>
            <a:ext cx="1676400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324600"/>
            <a:ext cx="1066800" cy="247650"/>
          </a:xfrm>
        </p:spPr>
        <p:txBody>
          <a:bodyPr/>
          <a:lstStyle>
            <a:lvl1pPr>
              <a:defRPr/>
            </a:lvl1pPr>
          </a:lstStyle>
          <a:p>
            <a:fld id="{8437E146-DC28-4565-98EA-FE284C3E96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85048-DFF0-4BEE-B8A7-34C7D7A353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50A3C-4F5B-4798-99AA-7C890202D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B2D8-EB57-4C4D-B649-47775C2A6C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19454-94E9-4D90-85E6-D528EC7F4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3AE9D-ECF4-4656-AF74-E9A17E3C98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87D6F-A423-4052-B928-F129129358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C809C-99E7-4D1C-BC0D-CAC84641D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78F79-9FB9-40DA-8EF8-9B83D1EAEC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9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01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639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6398" name="Rectangle 14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4600"/>
            <a:ext cx="167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6399" name="Rectangle 1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324600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6400" name="Rectangle 1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32460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fld id="{7D2CE756-6872-4D57-A35D-759C4608174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ACDBE-EC05-B34C-B782-5A6C5945C54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46" y="6217904"/>
            <a:ext cx="755650" cy="461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 sz="22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228600" y="4343400"/>
            <a:ext cx="8763000" cy="1931987"/>
          </a:xfrm>
          <a:ln>
            <a:noFill/>
          </a:ln>
        </p:spPr>
        <p:txBody>
          <a:bodyPr/>
          <a:lstStyle/>
          <a:p>
            <a:pPr algn="l"/>
            <a:r>
              <a:rPr lang="en-US" sz="9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Themes </a:t>
            </a:r>
            <a:br>
              <a:rPr lang="en-US" sz="9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br>
              <a:rPr lang="en-US" sz="9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Studies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Documents and Settings\e198304798\Local Settings\Temporary Internet Files\Content.IE5\SE59OC2A\MCPE03669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8358" y="2734399"/>
            <a:ext cx="2535642" cy="251269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482" y="4652949"/>
            <a:ext cx="6705918" cy="3721291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3500" b="1" dirty="0"/>
              <a:t>While change occurs over time, there is continuity to the basic structure of a society. </a:t>
            </a:r>
            <a:r>
              <a:rPr lang="en-US" sz="4400" dirty="0"/>
              <a:t> </a:t>
            </a:r>
          </a:p>
          <a:p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19349"/>
            <a:ext cx="8686800" cy="2133600"/>
          </a:xfrm>
        </p:spPr>
        <p:txBody>
          <a:bodyPr>
            <a:noAutofit/>
          </a:bodyPr>
          <a:lstStyle/>
          <a:p>
            <a:r>
              <a:rPr lang="en-US" sz="10000" dirty="0"/>
              <a:t>Time, Continuity, Change</a:t>
            </a:r>
          </a:p>
        </p:txBody>
      </p:sp>
      <p:pic>
        <p:nvPicPr>
          <p:cNvPr id="4099" name="Picture 3" descr="MCj043384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52400"/>
            <a:ext cx="2133600" cy="2133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572000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US" sz="4400" b="1" dirty="0"/>
              <a:t>Scarcity of all resources forces people to make choices and these choices always incur a cost. </a:t>
            </a:r>
            <a:r>
              <a:rPr lang="en-US" sz="4400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01000" cy="1157288"/>
          </a:xfrm>
        </p:spPr>
        <p:txBody>
          <a:bodyPr>
            <a:noAutofit/>
          </a:bodyPr>
          <a:lstStyle/>
          <a:p>
            <a:r>
              <a:rPr lang="en-US" sz="11500" dirty="0"/>
              <a:t>Scarcity</a:t>
            </a:r>
            <a:endParaRPr lang="en-US" sz="8800" dirty="0"/>
          </a:p>
        </p:txBody>
      </p:sp>
      <p:pic>
        <p:nvPicPr>
          <p:cNvPr id="3075" name="Picture 3" descr="C:\Documents and Settings\e198304798\Local Settings\Temporary Internet Files\Content.IE5\QN2UYI5X\MCj043527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3100" y="4419600"/>
            <a:ext cx="3130607" cy="2171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01000" cy="5943600"/>
          </a:xfrm>
        </p:spPr>
        <p:txBody>
          <a:bodyPr anchor="ctr" anchorCtr="0"/>
          <a:lstStyle/>
          <a:p>
            <a:pPr algn="ctr"/>
            <a:r>
              <a:rPr lang="en-US" sz="11500" dirty="0"/>
              <a:t>Beliefs &amp; Ideals</a:t>
            </a:r>
            <a:br>
              <a:rPr lang="en-US" sz="11500" dirty="0"/>
            </a:br>
            <a:r>
              <a:rPr lang="en-US" dirty="0"/>
              <a:t> </a:t>
            </a:r>
            <a:br>
              <a:rPr lang="en-US" sz="11500" dirty="0"/>
            </a:br>
            <a:r>
              <a:rPr lang="en-US" dirty="0"/>
              <a:t>The beliefs and ideals of a society influence the social, political, and economic decisions of that society. </a:t>
            </a:r>
            <a:endParaRPr lang="en-US" sz="11500" dirty="0"/>
          </a:p>
        </p:txBody>
      </p:sp>
      <p:pic>
        <p:nvPicPr>
          <p:cNvPr id="3" name="Picture 2" descr="C:\Documents and Settings\e198304798\Local Settings\Temporary Internet Files\Content.IE5\533HPRLW\MCj03103900000[1].wm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6FCFF"/>
              </a:clrFrom>
              <a:clrTo>
                <a:srgbClr val="D6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179320"/>
            <a:ext cx="2037283" cy="2336745"/>
          </a:xfrm>
          <a:prstGeom prst="rect">
            <a:avLst/>
          </a:prstGeom>
          <a:noFill/>
        </p:spPr>
      </p:pic>
      <p:pic>
        <p:nvPicPr>
          <p:cNvPr id="5" name="Picture 3" descr="C:\Documents and Settings\e198304798\Local Settings\Temporary Internet Files\Content.IE5\SCFL59FQ\MCj0304943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09800"/>
            <a:ext cx="1905000" cy="2446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4648200"/>
          </a:xfrm>
        </p:spPr>
        <p:txBody>
          <a:bodyPr anchor="ctr" anchorCtr="0"/>
          <a:lstStyle/>
          <a:p>
            <a:pPr algn="ctr"/>
            <a:r>
              <a:rPr lang="en-US" sz="10000" dirty="0"/>
              <a:t>Conflict Resolution</a:t>
            </a:r>
            <a:br>
              <a:rPr lang="en-US" sz="11500" dirty="0"/>
            </a:br>
            <a:r>
              <a:rPr lang="en-US" dirty="0"/>
              <a:t> </a:t>
            </a:r>
            <a:br>
              <a:rPr lang="en-US" sz="11500" dirty="0"/>
            </a:br>
            <a:r>
              <a:rPr lang="en-US" dirty="0"/>
              <a:t>Societies resolve conflicts through legal procedures, force, and/or compromise.</a:t>
            </a:r>
            <a:endParaRPr lang="en-US" sz="11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F7A234-B012-574A-93A7-50A6AE978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277" y="4953000"/>
            <a:ext cx="1903245" cy="14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05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MCj033412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65413" y="2057400"/>
            <a:ext cx="1333500" cy="228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5413" y="762000"/>
            <a:ext cx="8610600" cy="5181600"/>
          </a:xfrm>
        </p:spPr>
        <p:txBody>
          <a:bodyPr anchor="ctr" anchorCtr="0"/>
          <a:lstStyle/>
          <a:p>
            <a:pPr algn="ctr"/>
            <a:r>
              <a:rPr lang="en-US" sz="11500" dirty="0"/>
              <a:t>Distribution of Power</a:t>
            </a:r>
            <a:r>
              <a:rPr lang="en-US" dirty="0"/>
              <a:t> </a:t>
            </a:r>
            <a:br>
              <a:rPr lang="en-US" sz="11500" dirty="0"/>
            </a:br>
            <a:r>
              <a:rPr lang="en-US" sz="2800" dirty="0"/>
              <a:t> </a:t>
            </a:r>
            <a:br>
              <a:rPr lang="en-US" sz="11500" dirty="0"/>
            </a:br>
            <a:r>
              <a:rPr lang="en-US" dirty="0"/>
              <a:t>Distribution of power in government is a product of existing documents and laws combined with contemporary values and beliefs.</a:t>
            </a:r>
            <a:endParaRPr lang="en-US" sz="1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j0297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1398940" cy="2133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11" descr="MCj043559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447800"/>
            <a:ext cx="1802206" cy="2209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65" y="-228600"/>
            <a:ext cx="9144000" cy="6324600"/>
          </a:xfrm>
        </p:spPr>
        <p:txBody>
          <a:bodyPr anchor="ctr" anchorCtr="0"/>
          <a:lstStyle/>
          <a:p>
            <a:pPr algn="ctr"/>
            <a:r>
              <a:rPr lang="en-US" sz="10000" dirty="0"/>
              <a:t>Individuals, Groups, Institutions</a:t>
            </a:r>
            <a:br>
              <a:rPr lang="en-US" sz="11500" dirty="0"/>
            </a:br>
            <a:r>
              <a:rPr lang="en-US" dirty="0"/>
              <a:t>The actions of individuals, groups, and/or institutions affect society through intended and unintended consequences.</a:t>
            </a:r>
            <a:endParaRPr lang="en-US" sz="1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e198304798\Local Settings\Temporary Internet Files\Content.IE5\0DY4BLVP\MCj042417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4114800"/>
            <a:ext cx="1192470" cy="2466734"/>
          </a:xfrm>
          <a:prstGeom prst="rect">
            <a:avLst/>
          </a:prstGeom>
          <a:noFill/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5943600"/>
          </a:xfrm>
        </p:spPr>
        <p:txBody>
          <a:bodyPr anchor="ctr" anchorCtr="0"/>
          <a:lstStyle/>
          <a:p>
            <a:pPr algn="ctr"/>
            <a:r>
              <a:rPr lang="en-US" sz="11500" dirty="0"/>
              <a:t>Rule of Law</a:t>
            </a:r>
            <a:br>
              <a:rPr lang="en-US" sz="11500" dirty="0"/>
            </a:br>
            <a:r>
              <a:rPr lang="en-US" dirty="0"/>
              <a:t>In a democracy, rule of law influences the behavior of citizens, establishes procedures for making policies, and limits the power of government.</a:t>
            </a:r>
            <a:endParaRPr lang="en-US" sz="11500" dirty="0"/>
          </a:p>
        </p:txBody>
      </p:sp>
      <p:pic>
        <p:nvPicPr>
          <p:cNvPr id="1026" name="Picture 2" descr="C:\Documents and Settings\e198304798\Local Settings\Temporary Internet Files\Content.IE5\533HPRLW\MCj0441394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1148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5943600"/>
          </a:xfrm>
        </p:spPr>
        <p:txBody>
          <a:bodyPr anchor="ctr" anchorCtr="0"/>
          <a:lstStyle/>
          <a:p>
            <a:pPr algn="ctr"/>
            <a:r>
              <a:rPr lang="en-US" sz="9600" dirty="0"/>
              <a:t>Technological Innovations</a:t>
            </a:r>
            <a:br>
              <a:rPr lang="en-US" sz="11500" dirty="0"/>
            </a:br>
            <a:r>
              <a:rPr lang="en-US" sz="1800" dirty="0"/>
              <a:t> </a:t>
            </a:r>
            <a:br>
              <a:rPr lang="en-US" sz="11500" dirty="0"/>
            </a:br>
            <a:r>
              <a:rPr lang="en-US" dirty="0"/>
              <a:t>Technological innovations have consequences, both intended and unintended, for society.</a:t>
            </a:r>
            <a:endParaRPr lang="en-US" sz="11500" dirty="0"/>
          </a:p>
        </p:txBody>
      </p:sp>
      <p:pic>
        <p:nvPicPr>
          <p:cNvPr id="3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33400" y="4922776"/>
            <a:ext cx="1600200" cy="1478024"/>
          </a:xfrm>
          <a:prstGeom prst="rect">
            <a:avLst/>
          </a:prstGeom>
          <a:noFill/>
        </p:spPr>
      </p:pic>
      <p:pic>
        <p:nvPicPr>
          <p:cNvPr id="5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37945" flipH="1">
            <a:off x="7137389" y="4882840"/>
            <a:ext cx="862459" cy="1610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e198304798\Local Settings\Temporary Internet Files\Content.IE5\QN2UYI5X\MCj030434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0919">
            <a:off x="521509" y="4744367"/>
            <a:ext cx="2721503" cy="1680363"/>
          </a:xfrm>
          <a:prstGeom prst="rect">
            <a:avLst/>
          </a:prstGeom>
          <a:noFill/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1" y="0"/>
            <a:ext cx="8783304" cy="5943600"/>
          </a:xfrm>
        </p:spPr>
        <p:txBody>
          <a:bodyPr anchor="ctr" anchorCtr="0"/>
          <a:lstStyle/>
          <a:p>
            <a:pPr algn="ctr"/>
            <a:r>
              <a:rPr lang="en-US" sz="10000" dirty="0"/>
              <a:t>Conflict &amp; Change</a:t>
            </a:r>
            <a:br>
              <a:rPr lang="en-US" sz="11500" dirty="0"/>
            </a:br>
            <a:r>
              <a:rPr lang="en-US" sz="3600" dirty="0"/>
              <a:t>When there is conflict within or between societies, change is the result.</a:t>
            </a:r>
            <a:endParaRPr lang="en-US" sz="1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multicultural-children-thumb88693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1000"/>
            <a:ext cx="2721154" cy="25939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638800"/>
            <a:ext cx="8001000" cy="115728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40000"/>
              </a:spcBef>
              <a:buClr>
                <a:srgbClr val="000000"/>
              </a:buClr>
            </a:pPr>
            <a:r>
              <a:rPr lang="en-US" sz="10000" dirty="0"/>
              <a:t>Culture</a:t>
            </a:r>
            <a:br>
              <a:rPr lang="en-US" sz="10000" dirty="0"/>
            </a:br>
            <a:r>
              <a:rPr lang="en-US" sz="3600" dirty="0">
                <a:ea typeface="+mn-ea"/>
                <a:cs typeface="+mn-cs"/>
              </a:rPr>
              <a:t>The culture of a society is the product of the religion, beliefs, customs, traditions, and government of that society. </a:t>
            </a:r>
            <a:br>
              <a:rPr lang="en-US" sz="3600" dirty="0">
                <a:ea typeface="+mn-ea"/>
                <a:cs typeface="+mn-cs"/>
              </a:rPr>
            </a:br>
            <a:endParaRPr lang="en-US" sz="10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534400" cy="115728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40000"/>
              </a:spcBef>
              <a:buClr>
                <a:srgbClr val="000000"/>
              </a:buClr>
            </a:pPr>
            <a:r>
              <a:rPr lang="en-US" sz="10000" dirty="0"/>
              <a:t>Gain from Trade</a:t>
            </a:r>
            <a:br>
              <a:rPr lang="en-US" sz="10000" dirty="0"/>
            </a:br>
            <a:r>
              <a:rPr lang="en-US" sz="3600" dirty="0">
                <a:ea typeface="+mn-ea"/>
                <a:cs typeface="+mn-cs"/>
              </a:rPr>
              <a:t>People trade voluntarily when they expect to gain. </a:t>
            </a:r>
            <a:br>
              <a:rPr lang="en-US" sz="3600" dirty="0">
                <a:ea typeface="+mn-ea"/>
                <a:cs typeface="+mn-cs"/>
              </a:rPr>
            </a:br>
            <a:endParaRPr lang="en-US" sz="1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6DAEB-6511-3F4D-909B-72CFFDA52D2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714775" y="4038600"/>
            <a:ext cx="3168649" cy="2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7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83304" cy="4114800"/>
          </a:xfrm>
        </p:spPr>
        <p:txBody>
          <a:bodyPr anchor="ctr" anchorCtr="0"/>
          <a:lstStyle/>
          <a:p>
            <a:pPr algn="ctr"/>
            <a:r>
              <a:rPr lang="en-US" sz="10000" dirty="0"/>
              <a:t>Governance</a:t>
            </a:r>
            <a:br>
              <a:rPr lang="en-US" sz="11500" dirty="0"/>
            </a:br>
            <a:r>
              <a:rPr lang="en-US" sz="3600" dirty="0"/>
              <a:t>As a society increases in complexity and interacts with other societies, the complexity of the government also increases.</a:t>
            </a:r>
            <a:endParaRPr lang="en-US" sz="1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4DCF1-FD5C-BA4F-88C0-6130F7F99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44079"/>
            <a:ext cx="2057400" cy="26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3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4724400"/>
          </a:xfrm>
        </p:spPr>
        <p:txBody>
          <a:bodyPr anchor="ctr" anchorCtr="0"/>
          <a:lstStyle/>
          <a:p>
            <a:pPr algn="ctr"/>
            <a:r>
              <a:rPr lang="en-US" sz="9600" dirty="0"/>
              <a:t>Human-Environmental Interaction</a:t>
            </a:r>
            <a:endParaRPr lang="en-US" sz="1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0559A-5211-EF44-B73B-EA401F82A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4572000"/>
            <a:ext cx="1981200" cy="2036674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C5A6DE46-E958-F949-BA66-0C823C395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160" y="3075737"/>
            <a:ext cx="624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Century Gothic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Century Gothic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Century Gothic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 sz="9600" kern="0" dirty="0"/>
              <a:t> </a:t>
            </a:r>
            <a:br>
              <a:rPr lang="en-US" sz="11500" kern="0" dirty="0"/>
            </a:br>
            <a:br>
              <a:rPr lang="en-US" kern="0" dirty="0"/>
            </a:br>
            <a:br>
              <a:rPr lang="en-US" kern="0" dirty="0"/>
            </a:br>
            <a:r>
              <a:rPr lang="en-US" kern="0" dirty="0"/>
              <a:t>Humans, their society, and the environment affect each other.</a:t>
            </a:r>
            <a:endParaRPr lang="en-US" sz="11500" kern="0" dirty="0"/>
          </a:p>
        </p:txBody>
      </p:sp>
    </p:spTree>
    <p:extLst>
      <p:ext uri="{BB962C8B-B14F-4D97-AF65-F5344CB8AC3E}">
        <p14:creationId xmlns:p14="http://schemas.microsoft.com/office/powerpoint/2010/main" val="260524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5943600"/>
          </a:xfrm>
        </p:spPr>
        <p:txBody>
          <a:bodyPr anchor="ctr" anchorCtr="0"/>
          <a:lstStyle/>
          <a:p>
            <a:pPr algn="ctr"/>
            <a:r>
              <a:rPr lang="en-US" sz="11500" dirty="0"/>
              <a:t>Location</a:t>
            </a:r>
            <a:br>
              <a:rPr lang="en-US" sz="11500" dirty="0"/>
            </a:br>
            <a:r>
              <a:rPr lang="en-US" dirty="0"/>
              <a:t> </a:t>
            </a:r>
            <a:br>
              <a:rPr lang="en-US" sz="11500" dirty="0"/>
            </a:br>
            <a:r>
              <a:rPr lang="en-US" dirty="0"/>
              <a:t>Location affects a society’s economy, culture, and development.</a:t>
            </a:r>
            <a:endParaRPr lang="en-US" sz="11500" dirty="0"/>
          </a:p>
        </p:txBody>
      </p:sp>
      <p:pic>
        <p:nvPicPr>
          <p:cNvPr id="5" name="Picture 3" descr="MCj04352540000[1]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1C4DB"/>
              </a:clrFrom>
              <a:clrTo>
                <a:srgbClr val="61C4DB">
                  <a:alpha val="0"/>
                </a:srgbClr>
              </a:clrTo>
            </a:clrChange>
          </a:blip>
          <a:srcRect l="3030" t="3867" r="6061" b="6630"/>
          <a:stretch>
            <a:fillRect/>
          </a:stretch>
        </p:blipFill>
        <p:spPr bwMode="auto">
          <a:xfrm>
            <a:off x="381000" y="4648200"/>
            <a:ext cx="2057400" cy="18516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7" descr="C:\Documents and Settings\e198304798\Local Settings\Temporary Internet Files\Content.IE5\SCFL59FQ\MCSO01925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381000"/>
            <a:ext cx="1671976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e198304798\Local Settings\Temporary Internet Files\Content.IE5\SCFL59FQ\MCj040439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011" y="1676400"/>
            <a:ext cx="1395189" cy="2133600"/>
          </a:xfrm>
          <a:prstGeom prst="rect">
            <a:avLst/>
          </a:prstGeom>
          <a:noFill/>
        </p:spPr>
      </p:pic>
      <p:pic>
        <p:nvPicPr>
          <p:cNvPr id="5" name="Picture 8" descr="C:\Documents and Settings\e198304798\Local Settings\Temporary Internet Files\Content.IE5\533HPRLW\MCj029558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160969"/>
            <a:ext cx="1371600" cy="1412862"/>
          </a:xfrm>
          <a:prstGeom prst="rect">
            <a:avLst/>
          </a:prstGeom>
          <a:noFill/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609600"/>
            <a:ext cx="8686800" cy="6324600"/>
          </a:xfrm>
        </p:spPr>
        <p:txBody>
          <a:bodyPr anchor="ctr" anchorCtr="0"/>
          <a:lstStyle/>
          <a:p>
            <a:pPr algn="ctr"/>
            <a:r>
              <a:rPr lang="en-US" sz="11500" dirty="0"/>
              <a:t>Movement/Migration</a:t>
            </a:r>
            <a:br>
              <a:rPr lang="en-US" sz="11500" dirty="0"/>
            </a:br>
            <a:r>
              <a:rPr lang="en-US" dirty="0"/>
              <a:t> The movement or migration of people and ideas affects all societies involved.</a:t>
            </a:r>
            <a:endParaRPr lang="en-US" sz="11500" dirty="0"/>
          </a:p>
        </p:txBody>
      </p:sp>
      <p:pic>
        <p:nvPicPr>
          <p:cNvPr id="3" name="Picture 3" descr="C:\Documents and Settings\e198304798\Local Settings\Temporary Internet Files\Content.IE5\533HPRLW\MCj0238373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5206689"/>
            <a:ext cx="1874804" cy="1262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9144000" cy="2971800"/>
          </a:xfrm>
        </p:spPr>
        <p:txBody>
          <a:bodyPr anchor="ctr" anchorCtr="0">
            <a:normAutofit fontScale="90000"/>
          </a:bodyPr>
          <a:lstStyle/>
          <a:p>
            <a:r>
              <a:rPr lang="en-US" sz="8000" dirty="0"/>
              <a:t>Production, Distribution,</a:t>
            </a:r>
            <a:r>
              <a:rPr lang="en-US" sz="8000" baseline="0" dirty="0"/>
              <a:t> Consumption</a:t>
            </a:r>
            <a:br>
              <a:rPr lang="en-US" sz="88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 </a:t>
            </a:r>
            <a:br>
              <a:rPr lang="en-US" sz="9600" dirty="0">
                <a:solidFill>
                  <a:schemeClr val="tx1"/>
                </a:solidFill>
              </a:rPr>
            </a:br>
            <a:endParaRPr lang="en-US" sz="9600" dirty="0">
              <a:solidFill>
                <a:schemeClr val="tx1"/>
              </a:solidFill>
            </a:endParaRPr>
          </a:p>
        </p:txBody>
      </p:sp>
      <p:pic>
        <p:nvPicPr>
          <p:cNvPr id="7173" name="Picture 5" descr="C:\Documents and Settings\e198304798\Local Settings\Temporary Internet Files\Content.IE5\533HPRLW\MCj043249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04800"/>
            <a:ext cx="3158993" cy="2385586"/>
          </a:xfrm>
          <a:prstGeom prst="rect">
            <a:avLst/>
          </a:prstGeom>
          <a:noFill/>
        </p:spPr>
      </p:pic>
      <p:pic>
        <p:nvPicPr>
          <p:cNvPr id="7170" name="Picture 2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867400" y="5105400"/>
            <a:ext cx="1234440" cy="1543050"/>
          </a:xfrm>
          <a:prstGeom prst="rect">
            <a:avLst/>
          </a:prstGeom>
          <a:noFill/>
        </p:spPr>
      </p:pic>
      <p:pic>
        <p:nvPicPr>
          <p:cNvPr id="7172" name="Picture 4" descr="C:\Documents and Settings\e198304798\Local Settings\Temporary Internet Files\Content.IE5\0DY4BLVP\MCj0398529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1000" y="5105400"/>
            <a:ext cx="2072640" cy="14258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3200400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+mj-lt"/>
              </a:rPr>
              <a:t>The production, distribution, and consumption of goods/services produced by the society are affected by the location, customs, beliefs, and laws of the society.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resentation for report on state">
  <a:themeElements>
    <a:clrScheme name="Fireworks 9">
      <a:dk1>
        <a:srgbClr val="000099"/>
      </a:dk1>
      <a:lt1>
        <a:srgbClr val="FFFFFF"/>
      </a:lt1>
      <a:dk2>
        <a:srgbClr val="FFFFFF"/>
      </a:dk2>
      <a:lt2>
        <a:srgbClr val="99CCFF"/>
      </a:lt2>
      <a:accent1>
        <a:srgbClr val="0099CC"/>
      </a:accent1>
      <a:accent2>
        <a:srgbClr val="CC0000"/>
      </a:accent2>
      <a:accent3>
        <a:srgbClr val="FFFFFF"/>
      </a:accent3>
      <a:accent4>
        <a:srgbClr val="000082"/>
      </a:accent4>
      <a:accent5>
        <a:srgbClr val="AACAE2"/>
      </a:accent5>
      <a:accent6>
        <a:srgbClr val="B90000"/>
      </a:accent6>
      <a:hlink>
        <a:srgbClr val="0099FF"/>
      </a:hlink>
      <a:folHlink>
        <a:srgbClr val="66CCFF"/>
      </a:folHlink>
    </a:clrScheme>
    <a:fontScheme name="Firework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7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A50021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CFAAAB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8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772F3B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BDADAF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9">
        <a:dk1>
          <a:srgbClr val="000099"/>
        </a:dk1>
        <a:lt1>
          <a:srgbClr val="FFFFFF"/>
        </a:lt1>
        <a:dk2>
          <a:srgbClr val="FFFFFF"/>
        </a:dk2>
        <a:lt2>
          <a:srgbClr val="99CCFF"/>
        </a:lt2>
        <a:accent1>
          <a:srgbClr val="0099CC"/>
        </a:accent1>
        <a:accent2>
          <a:srgbClr val="CC0000"/>
        </a:accent2>
        <a:accent3>
          <a:srgbClr val="FFFFFF"/>
        </a:accent3>
        <a:accent4>
          <a:srgbClr val="000082"/>
        </a:accent4>
        <a:accent5>
          <a:srgbClr val="AACAE2"/>
        </a:accent5>
        <a:accent6>
          <a:srgbClr val="B90000"/>
        </a:accent6>
        <a:hlink>
          <a:srgbClr val="00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report on state</Template>
  <TotalTime>214</TotalTime>
  <Words>134</Words>
  <Application>Microsoft Macintosh PowerPoint</Application>
  <PresentationFormat>On-screen Show (4:3)</PresentationFormat>
  <Paragraphs>40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Century Gothic</vt:lpstr>
      <vt:lpstr>Times New Roman</vt:lpstr>
      <vt:lpstr>Presentation for report on state</vt:lpstr>
      <vt:lpstr>Connecting Themes  in  Social Studies</vt:lpstr>
      <vt:lpstr>Conflict &amp; Change When there is conflict within or between societies, change is the result.</vt:lpstr>
      <vt:lpstr>Culture The culture of a society is the product of the religion, beliefs, customs, traditions, and government of that society.  </vt:lpstr>
      <vt:lpstr>Gain from Trade People trade voluntarily when they expect to gain.  </vt:lpstr>
      <vt:lpstr>Governance As a society increases in complexity and interacts with other societies, the complexity of the government also increases.</vt:lpstr>
      <vt:lpstr>Human-Environmental Interaction</vt:lpstr>
      <vt:lpstr>Location   Location affects a society’s economy, culture, and development.</vt:lpstr>
      <vt:lpstr>Movement/Migration  The movement or migration of people and ideas affects all societies involved.</vt:lpstr>
      <vt:lpstr>Production, Distribution, Consumption   </vt:lpstr>
      <vt:lpstr>Time, Continuity, Change</vt:lpstr>
      <vt:lpstr>Scarcity</vt:lpstr>
      <vt:lpstr>Beliefs &amp; Ideals   The beliefs and ideals of a society influence the social, political, and economic decisions of that society. </vt:lpstr>
      <vt:lpstr>Conflict Resolution   Societies resolve conflicts through legal procedures, force, and/or compromise.</vt:lpstr>
      <vt:lpstr>Distribution of Power    Distribution of power in government is a product of existing documents and laws combined with contemporary values and beliefs.</vt:lpstr>
      <vt:lpstr>Individuals, Groups, Institutions The actions of individuals, groups, and/or institutions affect society through intended and unintended consequences.</vt:lpstr>
      <vt:lpstr>Rule of Law In a democracy, rule of law influences the behavior of citizens, establishes procedures for making policies, and limits the power of government.</vt:lpstr>
      <vt:lpstr>Technological Innovations   Technological innovations have consequences, both intended and unintended, for society.</vt:lpstr>
    </vt:vector>
  </TitlesOfParts>
  <Manager/>
  <Company>Clairmont Press,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Themes Display</dc:title>
  <dc:subject/>
  <dc:creator>Clairmont Press, Inc.</dc:creator>
  <cp:keywords/>
  <dc:description>(c) 2018 Clairmont Press, Inc. </dc:description>
  <cp:lastModifiedBy>Mullins, Emmett</cp:lastModifiedBy>
  <cp:revision>34</cp:revision>
  <cp:lastPrinted>2018-05-11T12:24:06Z</cp:lastPrinted>
  <dcterms:created xsi:type="dcterms:W3CDTF">2009-07-30T22:31:01Z</dcterms:created>
  <dcterms:modified xsi:type="dcterms:W3CDTF">2019-05-26T17:56:17Z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TC010183741033</vt:lpwstr>
  </property>
</Properties>
</file>